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83" r:id="rId3"/>
    <p:sldId id="257" r:id="rId4"/>
    <p:sldId id="258" r:id="rId5"/>
    <p:sldId id="285" r:id="rId6"/>
    <p:sldId id="259" r:id="rId7"/>
    <p:sldId id="286" r:id="rId8"/>
    <p:sldId id="287" r:id="rId9"/>
    <p:sldId id="288" r:id="rId10"/>
    <p:sldId id="289" r:id="rId11"/>
    <p:sldId id="262" r:id="rId12"/>
    <p:sldId id="290" r:id="rId13"/>
    <p:sldId id="264" r:id="rId14"/>
    <p:sldId id="291" r:id="rId15"/>
    <p:sldId id="263" r:id="rId16"/>
    <p:sldId id="292" r:id="rId17"/>
    <p:sldId id="265" r:id="rId18"/>
    <p:sldId id="294" r:id="rId19"/>
    <p:sldId id="266" r:id="rId20"/>
    <p:sldId id="267" r:id="rId21"/>
    <p:sldId id="269" r:id="rId22"/>
    <p:sldId id="295" r:id="rId23"/>
    <p:sldId id="270" r:id="rId24"/>
    <p:sldId id="271" r:id="rId25"/>
    <p:sldId id="296" r:id="rId26"/>
    <p:sldId id="272" r:id="rId27"/>
    <p:sldId id="273" r:id="rId28"/>
    <p:sldId id="297" r:id="rId29"/>
    <p:sldId id="274" r:id="rId30"/>
    <p:sldId id="275" r:id="rId31"/>
    <p:sldId id="278" r:id="rId32"/>
    <p:sldId id="279" r:id="rId33"/>
    <p:sldId id="276" r:id="rId34"/>
    <p:sldId id="298" r:id="rId35"/>
    <p:sldId id="280" r:id="rId36"/>
    <p:sldId id="299" r:id="rId37"/>
    <p:sldId id="300" r:id="rId38"/>
    <p:sldId id="301" r:id="rId39"/>
    <p:sldId id="302" r:id="rId40"/>
    <p:sldId id="303" r:id="rId41"/>
    <p:sldId id="304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1BB9E-5485-6ECB-5E6E-55513095B4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2E25F1-BD5C-4E00-0388-25B8F6BEE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49161-CBA6-6543-8F98-20A42CD1E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C5DEC-99E6-A39C-9421-05D5C5211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704B3-916E-FF5B-2621-E17A61F96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5954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DE439-E318-EE9C-40C2-80B331E83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72F2E0-ED1D-92EA-1344-BF80EE5C84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403AF-B1BE-FECE-748E-3556EB52E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E40B5-38F9-AC83-07C8-EB5FFC942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EB824-D6FB-5A0E-E58E-AE64973B2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3885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6BD72F-4DB2-B43D-6A53-C6E22E8FA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9C74A5-5264-02B8-B2E8-8195408C03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B53B6-38D0-099E-4134-89CD6CBBC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36B32-9541-39D3-2C10-C5101D35B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1DDCB-1228-0458-899E-EA43B4D3D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4806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24F0C-E884-02EE-01B1-6FA68DB6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02535-FD03-A855-7E54-DBF19E514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39160-B789-5E7B-4630-1EC1272AA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4CDC1-29FE-264D-4193-D6F49F463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79168-9DE1-4FAA-3705-CF1C7EBA9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792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F156E-12E7-17A3-FED5-0BA33BB58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314D8-B40B-85BC-1B21-8022DBCEA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730F5-E029-93C5-10BF-FECF4A692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4875B-4F5F-E57C-455C-3580FB358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6564B-3F82-C1D3-7AFF-737126AA4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986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1D4AB-3312-7F85-ACD9-D21B7E8DC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A1C55-F9ED-4235-FB89-8D0BCD9D6A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22026E-6570-EDDD-EB63-F855C2109C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B8548-B9A9-5A1F-0F32-23D99C75F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6397A-5265-0E08-1C9E-DE4B2E16A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9649DD-EBEE-1049-8C25-39953B3E2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4931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8B4F8-6C5E-A1ED-5BC9-191FED271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A0B860-B87C-3DA8-B686-33DA63202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C4E6F-C1B8-D4FB-E591-510424426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9149B-1017-F230-2571-A44317EAA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8A53F-4A59-0F86-B7DC-A5C7E14CBF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7C2C6E-B881-C21E-37A2-1860B1308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C78079-EFFE-0806-3C56-AE4DD473D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3C5950-30D3-49CC-950D-A1626804C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9157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1BA7F-25BE-9DE1-228A-9CC23F6E9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295933-A691-E5E4-1A1A-C4BCE29FE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60AB7F-D2BC-9204-44BE-94E0CDF4D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F9A87-4CEC-118A-1A87-26FC94438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8186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91F28A-32EE-794B-CCE8-F07944174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10A588-2CC1-568B-2E24-B19E3B782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5AD3F-0042-2BFD-DB16-CE9351F3B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6342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2B3EA-74CD-77B8-8330-15D35AE84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9C181-45BE-160F-0B48-3CDF4EA9F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3A4CED-3A0C-EC97-319B-9113B5CC2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6087C-0AD9-FB1C-33C1-382D3DE0B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08CA33-A14F-72C1-716B-95B38FD26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660D43-D4D8-B4DD-9A25-1004EA608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128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657FD-6801-4231-5742-2466F07A7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A08BCA-4FAF-51D4-04F8-82C7133F6F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A766C2-B589-4C0E-5BA0-22E89DB05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F7C5F-207F-586C-B2DC-19A16F2F6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A0FF55-B697-DD36-C162-C30A6D0D9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461588-23BA-25C3-66C1-CD781A0D6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39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F7408C-C403-F994-6399-AF046E496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CD57A-F8DD-42B9-A6B2-67CB27B00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75398-FACB-6339-41DA-249A8DDB41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37B6A-CD88-4CDC-9EDB-B0DDE01C741A}" type="datetimeFigureOut">
              <a:rPr lang="en-IN" smtClean="0"/>
              <a:t>02-04-2025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6159F-E285-E132-A4D6-18B19AB4B2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A30D7-60C5-E1EB-EA45-0BAA1C311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BC36D-9C4C-4376-BF6F-8E68F0DBD5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638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rahulkumarpahwa.tech/projects/fuzzy-logic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725B8-AD47-F2B4-32E5-C8721546FB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11500" dirty="0"/>
              <a:t>FUZZY LOGIC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59065CF-C36F-CE05-C250-0B6EF9DBB2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Exploring the concepts of fuzzy logic in real-world applications.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0427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96AD7-8F93-13F4-B74F-AEF2F1B27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E5D95-C25E-117F-4A52-D85E06E32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84515"/>
            <a:ext cx="10515600" cy="3488970"/>
          </a:xfrm>
        </p:spPr>
        <p:txBody>
          <a:bodyPr>
            <a:normAutofit fontScale="90000"/>
          </a:bodyPr>
          <a:lstStyle/>
          <a:p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			My IG Algo Knows:</a:t>
            </a: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1. Rahul Likes 90% cat videos. </a:t>
            </a: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IN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2. </a:t>
            </a:r>
            <a: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Rahul Likes 70% memes.</a:t>
            </a:r>
            <a:br>
              <a:rPr lang="en-IN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IN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3. </a:t>
            </a:r>
            <a: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Rahul Likes 80% food videos.</a:t>
            </a: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			So, It Show Me: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3102497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C6593-1ADC-F1A6-CF6B-3807A38898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ny Cats😀#shorts">
            <a:hlinkClick r:id="" action="ppaction://media"/>
            <a:extLst>
              <a:ext uri="{FF2B5EF4-FFF2-40B4-BE49-F238E27FC236}">
                <a16:creationId xmlns:a16="http://schemas.microsoft.com/office/drawing/2014/main" id="{C89E8BD4-3BD1-6226-41A3-0AAA5F6FC8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56950" y="689811"/>
            <a:ext cx="3647768" cy="5981649"/>
          </a:xfrm>
          <a:prstGeom prst="rect">
            <a:avLst/>
          </a:prstGeom>
        </p:spPr>
      </p:pic>
      <p:pic>
        <p:nvPicPr>
          <p:cNvPr id="3" name="Chin tapak dam dam #memes">
            <a:hlinkClick r:id="" action="ppaction://media"/>
            <a:extLst>
              <a:ext uri="{FF2B5EF4-FFF2-40B4-BE49-F238E27FC236}">
                <a16:creationId xmlns:a16="http://schemas.microsoft.com/office/drawing/2014/main" id="{9360F11C-2B34-B3C2-6BFE-4CD20D93E26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72116" y="689811"/>
            <a:ext cx="3647768" cy="5981649"/>
          </a:xfrm>
          <a:prstGeom prst="rect">
            <a:avLst/>
          </a:prstGeom>
        </p:spPr>
      </p:pic>
      <p:pic>
        <p:nvPicPr>
          <p:cNvPr id="4" name="yt1z.net - Cheesiest Pizza ytshorts delhiicious explore (720p)">
            <a:hlinkClick r:id="" action="ppaction://media"/>
            <a:extLst>
              <a:ext uri="{FF2B5EF4-FFF2-40B4-BE49-F238E27FC236}">
                <a16:creationId xmlns:a16="http://schemas.microsoft.com/office/drawing/2014/main" id="{F8A6D5B1-A810-4AA6-7E47-B050A62E8604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77084" y="689811"/>
            <a:ext cx="3647768" cy="59816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A19A1C-E049-F165-F8CC-A76B00AA1679}"/>
              </a:ext>
            </a:extLst>
          </p:cNvPr>
          <p:cNvSpPr txBox="1"/>
          <p:nvPr/>
        </p:nvSpPr>
        <p:spPr>
          <a:xfrm>
            <a:off x="356950" y="160421"/>
            <a:ext cx="114821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             A Cat Video 			   A Meme Video    			 A Food Video</a:t>
            </a:r>
          </a:p>
        </p:txBody>
      </p:sp>
    </p:spTree>
    <p:extLst>
      <p:ext uri="{BB962C8B-B14F-4D97-AF65-F5344CB8AC3E}">
        <p14:creationId xmlns:p14="http://schemas.microsoft.com/office/powerpoint/2010/main" val="2996345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4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6EE5C9-9379-B092-028C-082A2BC94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8A3E0-01E2-8CE6-576F-D52B8434E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840" y="1408176"/>
            <a:ext cx="9418320" cy="4041648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Now, When IG wants to push a new Reel or Pic, then It needs to think what to show? Right!</a:t>
            </a:r>
          </a:p>
        </p:txBody>
      </p:sp>
    </p:spTree>
    <p:extLst>
      <p:ext uri="{BB962C8B-B14F-4D97-AF65-F5344CB8AC3E}">
        <p14:creationId xmlns:p14="http://schemas.microsoft.com/office/powerpoint/2010/main" val="2269967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B1B7D2-0F98-08A1-6162-178F4895B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08D561-1955-E733-6C74-24F81645B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081" y="1742896"/>
            <a:ext cx="4315326" cy="499711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FB60B4C-19D0-D8F9-9582-EA99BE8D4AEB}"/>
              </a:ext>
            </a:extLst>
          </p:cNvPr>
          <p:cNvSpPr txBox="1">
            <a:spLocks/>
          </p:cNvSpPr>
          <p:nvPr/>
        </p:nvSpPr>
        <p:spPr>
          <a:xfrm>
            <a:off x="1653101" y="532068"/>
            <a:ext cx="9329286" cy="131898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dirty="0"/>
              <a:t>So, to solve that here comes Our Hero FUZZY LOGIC!</a:t>
            </a:r>
          </a:p>
        </p:txBody>
      </p:sp>
    </p:spTree>
    <p:extLst>
      <p:ext uri="{BB962C8B-B14F-4D97-AF65-F5344CB8AC3E}">
        <p14:creationId xmlns:p14="http://schemas.microsoft.com/office/powerpoint/2010/main" val="3714062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49514-A6E7-88E5-C749-F8C1348DD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E3C46-4DE6-FED3-9D68-2AE5AFDD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4860" y="1312959"/>
            <a:ext cx="10515600" cy="3336664"/>
          </a:xfrm>
        </p:spPr>
        <p:txBody>
          <a:bodyPr>
            <a:normAutofit fontScale="90000"/>
          </a:bodyPr>
          <a:lstStyle/>
          <a:p>
            <a:pPr algn="just"/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And Based Upon the %age it shows me the Reel like a cat video having food and a meme.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586294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030650-62AC-54AA-04AA-BEAB31FE4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rench Cat vs. Italian Cat 🇫🇷🇮🇹">
            <a:hlinkClick r:id="" action="ppaction://media"/>
            <a:extLst>
              <a:ext uri="{FF2B5EF4-FFF2-40B4-BE49-F238E27FC236}">
                <a16:creationId xmlns:a16="http://schemas.microsoft.com/office/drawing/2014/main" id="{3DB070B4-D7B8-4B3E-9FA8-F458365CF3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69340" y="1379620"/>
            <a:ext cx="3857625" cy="547837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63D7C60-A1C8-14D4-D9AB-FA869060A95A}"/>
              </a:ext>
            </a:extLst>
          </p:cNvPr>
          <p:cNvSpPr txBox="1">
            <a:spLocks/>
          </p:cNvSpPr>
          <p:nvPr/>
        </p:nvSpPr>
        <p:spPr>
          <a:xfrm>
            <a:off x="2470486" y="-641683"/>
            <a:ext cx="8149388" cy="2406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br>
              <a:rPr lang="en-GB" sz="3200" dirty="0"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3200" dirty="0"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3200" dirty="0"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GB" sz="3200" dirty="0">
                <a:latin typeface="Arial" panose="020B0604020202020204" pitchFamily="34" charset="0"/>
                <a:ea typeface="Arial" panose="020B0604020202020204" pitchFamily="34" charset="0"/>
              </a:rPr>
              <a:t>A Cat video having Food and a Meme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87418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67B51-E9C5-0DC5-6109-D8AAAAFF3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D6F1-28E7-3328-67B6-DCF1B1B79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665" y="1575620"/>
            <a:ext cx="10515600" cy="3962400"/>
          </a:xfrm>
        </p:spPr>
        <p:txBody>
          <a:bodyPr>
            <a:normAutofit fontScale="90000"/>
          </a:bodyPr>
          <a:lstStyle/>
          <a:p>
            <a:pPr>
              <a:lnSpc>
                <a:spcPct val="115000"/>
              </a:lnSpc>
            </a:pP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GB" sz="60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GB" sz="6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But now the new question that comes to my mind is how we got the %age right? </a:t>
            </a:r>
            <a:br>
              <a:rPr lang="en-IN" sz="60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58515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15C85-C84F-6F29-E32C-850EEF443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8.png">
            <a:extLst>
              <a:ext uri="{FF2B5EF4-FFF2-40B4-BE49-F238E27FC236}">
                <a16:creationId xmlns:a16="http://schemas.microsoft.com/office/drawing/2014/main" id="{DDCCD976-8419-9895-9F00-3CA9A96CD0A9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7488744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1714F-25CB-8867-E20B-AE9F7360F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65C8E-4326-4F81-0138-A548171D8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840" y="2556387"/>
            <a:ext cx="9418320" cy="1371600"/>
          </a:xfrm>
        </p:spPr>
        <p:txBody>
          <a:bodyPr>
            <a:normAutofit/>
          </a:bodyPr>
          <a:lstStyle/>
          <a:p>
            <a:pPr algn="ctr"/>
            <a:r>
              <a:rPr lang="en-IN" sz="7200" dirty="0"/>
              <a:t>Fuzzy Set</a:t>
            </a:r>
          </a:p>
        </p:txBody>
      </p:sp>
    </p:spTree>
    <p:extLst>
      <p:ext uri="{BB962C8B-B14F-4D97-AF65-F5344CB8AC3E}">
        <p14:creationId xmlns:p14="http://schemas.microsoft.com/office/powerpoint/2010/main" val="887945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624EB-7217-DCFE-348F-1978D94636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CF7D11-CABD-D36C-191F-4E7227730C5B}"/>
              </a:ext>
            </a:extLst>
          </p:cNvPr>
          <p:cNvSpPr txBox="1"/>
          <p:nvPr/>
        </p:nvSpPr>
        <p:spPr>
          <a:xfrm>
            <a:off x="1981200" y="1305341"/>
            <a:ext cx="822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/>
              <a:t>Crisp Set</a:t>
            </a:r>
          </a:p>
          <a:p>
            <a:pPr algn="ctr"/>
            <a:r>
              <a:rPr lang="en-IN" sz="5400" dirty="0"/>
              <a:t>(just a normal set)</a:t>
            </a:r>
          </a:p>
          <a:p>
            <a:pPr algn="ctr"/>
            <a:endParaRPr lang="en-IN" sz="5400" dirty="0"/>
          </a:p>
          <a:p>
            <a:pPr algn="ctr"/>
            <a:r>
              <a:rPr lang="en-GB" sz="5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A= {1,2,3,4,5,6,7,8,.......}</a:t>
            </a:r>
          </a:p>
          <a:p>
            <a:pPr algn="ctr"/>
            <a:r>
              <a:rPr lang="en-GB" sz="5400" dirty="0">
                <a:latin typeface="Arial" panose="020B0604020202020204" pitchFamily="34" charset="0"/>
                <a:ea typeface="Arial" panose="020B0604020202020204" pitchFamily="34" charset="0"/>
              </a:rPr>
              <a:t>Set of Numbers</a:t>
            </a:r>
            <a:endParaRPr lang="en-IN" sz="54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algn="ctr"/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133054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E67E5-E1D0-4DD1-188E-38B15CF0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What is the easiest way to get the meaning of Fuzzy Logic?</a:t>
            </a:r>
          </a:p>
        </p:txBody>
      </p:sp>
    </p:spTree>
    <p:extLst>
      <p:ext uri="{BB962C8B-B14F-4D97-AF65-F5344CB8AC3E}">
        <p14:creationId xmlns:p14="http://schemas.microsoft.com/office/powerpoint/2010/main" val="10783341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B5942F-519F-212B-9A04-76BAF3A249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2.jpg">
            <a:extLst>
              <a:ext uri="{FF2B5EF4-FFF2-40B4-BE49-F238E27FC236}">
                <a16:creationId xmlns:a16="http://schemas.microsoft.com/office/drawing/2014/main" id="{228938F1-B726-540D-B936-E60B00C74473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  <a:ln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E51B18-AEAC-DB8E-7954-45AF83D9B559}"/>
              </a:ext>
            </a:extLst>
          </p:cNvPr>
          <p:cNvSpPr txBox="1"/>
          <p:nvPr/>
        </p:nvSpPr>
        <p:spPr>
          <a:xfrm>
            <a:off x="4203032" y="1796715"/>
            <a:ext cx="48286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dirty="0"/>
              <a:t>Universe of Discourse Of Numbers</a:t>
            </a:r>
          </a:p>
        </p:txBody>
      </p:sp>
    </p:spTree>
    <p:extLst>
      <p:ext uri="{BB962C8B-B14F-4D97-AF65-F5344CB8AC3E}">
        <p14:creationId xmlns:p14="http://schemas.microsoft.com/office/powerpoint/2010/main" val="12399734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5.jpg">
            <a:extLst>
              <a:ext uri="{FF2B5EF4-FFF2-40B4-BE49-F238E27FC236}">
                <a16:creationId xmlns:a16="http://schemas.microsoft.com/office/drawing/2014/main" id="{FEB8557A-E992-9284-3F6C-DB0B93E3F23C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155029" y="802105"/>
            <a:ext cx="9881939" cy="6055895"/>
          </a:xfrm>
          <a:prstGeom prst="rect">
            <a:avLst/>
          </a:prstGeom>
          <a:ln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AFF4F1B-9856-4E97-CDBC-72E6060E6669}"/>
              </a:ext>
            </a:extLst>
          </p:cNvPr>
          <p:cNvSpPr txBox="1"/>
          <p:nvPr/>
        </p:nvSpPr>
        <p:spPr>
          <a:xfrm>
            <a:off x="834189" y="39195"/>
            <a:ext cx="105236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Universe of Discourse of Cats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24651706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E4F815-5908-47B2-45F1-44C52070C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A65D6-4940-6FA5-49AB-C4CF79A5B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163" y="2507226"/>
            <a:ext cx="9418320" cy="1371600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Fuzzy Set</a:t>
            </a:r>
            <a:br>
              <a:rPr lang="en-IN" dirty="0"/>
            </a:br>
            <a:r>
              <a:rPr lang="en-IN" sz="4000" dirty="0"/>
              <a:t>(Similair to Crisp)</a:t>
            </a:r>
          </a:p>
        </p:txBody>
      </p:sp>
    </p:spTree>
    <p:extLst>
      <p:ext uri="{BB962C8B-B14F-4D97-AF65-F5344CB8AC3E}">
        <p14:creationId xmlns:p14="http://schemas.microsoft.com/office/powerpoint/2010/main" val="1079397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9DF17-EB1D-E2C6-7B36-EE0360B2B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3.png">
            <a:extLst>
              <a:ext uri="{FF2B5EF4-FFF2-40B4-BE49-F238E27FC236}">
                <a16:creationId xmlns:a16="http://schemas.microsoft.com/office/drawing/2014/main" id="{E74A53ED-CC10-3BBF-8A47-0AF85B86AA15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  <a:ln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B00443-E232-ECCB-8962-1F77A82B4E57}"/>
              </a:ext>
            </a:extLst>
          </p:cNvPr>
          <p:cNvSpPr txBox="1"/>
          <p:nvPr/>
        </p:nvSpPr>
        <p:spPr>
          <a:xfrm>
            <a:off x="4732421" y="5983704"/>
            <a:ext cx="52136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>
                <a:solidFill>
                  <a:schemeClr val="bg1"/>
                </a:solidFill>
              </a:rPr>
              <a:t>Crisp Set</a:t>
            </a:r>
          </a:p>
        </p:txBody>
      </p:sp>
    </p:spTree>
    <p:extLst>
      <p:ext uri="{BB962C8B-B14F-4D97-AF65-F5344CB8AC3E}">
        <p14:creationId xmlns:p14="http://schemas.microsoft.com/office/powerpoint/2010/main" val="24509187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067E7-9CA0-45CF-CA1A-B6A090FE9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6.png">
            <a:extLst>
              <a:ext uri="{FF2B5EF4-FFF2-40B4-BE49-F238E27FC236}">
                <a16:creationId xmlns:a16="http://schemas.microsoft.com/office/drawing/2014/main" id="{9E26B191-F632-1CAE-EB55-F8721C47EC27}"/>
              </a:ext>
            </a:extLst>
          </p:cNvPr>
          <p:cNvPicPr/>
          <p:nvPr/>
        </p:nvPicPr>
        <p:blipFill>
          <a:blip r:embed="rId2"/>
          <a:srcRect t="25271" b="-1"/>
          <a:stretch/>
        </p:blipFill>
        <p:spPr>
          <a:xfrm>
            <a:off x="0" y="938463"/>
            <a:ext cx="12192000" cy="4981074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40112465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B160DB-2768-DE4C-6EBE-91C5438BF41F}"/>
              </a:ext>
            </a:extLst>
          </p:cNvPr>
          <p:cNvSpPr txBox="1"/>
          <p:nvPr/>
        </p:nvSpPr>
        <p:spPr>
          <a:xfrm>
            <a:off x="1871363" y="2875002"/>
            <a:ext cx="86065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/>
              <a:t>Operations on Fuzzy Set</a:t>
            </a:r>
          </a:p>
        </p:txBody>
      </p:sp>
    </p:spTree>
    <p:extLst>
      <p:ext uri="{BB962C8B-B14F-4D97-AF65-F5344CB8AC3E}">
        <p14:creationId xmlns:p14="http://schemas.microsoft.com/office/powerpoint/2010/main" val="22354946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D81354-429D-F583-A771-E8CB264C1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484BF5A-E7A7-D912-BB36-1DA7169090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2597329"/>
              </p:ext>
            </p:extLst>
          </p:nvPr>
        </p:nvGraphicFramePr>
        <p:xfrm>
          <a:off x="0" y="0"/>
          <a:ext cx="12265684" cy="68580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4745546">
                  <a:extLst>
                    <a:ext uri="{9D8B030D-6E8A-4147-A177-3AD203B41FA5}">
                      <a16:colId xmlns:a16="http://schemas.microsoft.com/office/drawing/2014/main" val="2931603070"/>
                    </a:ext>
                  </a:extLst>
                </a:gridCol>
                <a:gridCol w="7520138">
                  <a:extLst>
                    <a:ext uri="{9D8B030D-6E8A-4147-A177-3AD203B41FA5}">
                      <a16:colId xmlns:a16="http://schemas.microsoft.com/office/drawing/2014/main" val="1250887040"/>
                    </a:ext>
                  </a:extLst>
                </a:gridCol>
              </a:tblGrid>
              <a:tr h="178342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buNone/>
                      </a:pPr>
                      <a:r>
                        <a:rPr lang="en-GB" sz="4400">
                          <a:effectLst/>
                        </a:rPr>
                        <a:t>Operation</a:t>
                      </a:r>
                      <a:endParaRPr lang="en-IN" sz="4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buNone/>
                      </a:pPr>
                      <a:r>
                        <a:rPr lang="en-GB" sz="4400">
                          <a:effectLst/>
                        </a:rPr>
                        <a:t>Formula (Membership Function μ_A(x))</a:t>
                      </a:r>
                      <a:endParaRPr lang="en-IN" sz="4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900413"/>
                  </a:ext>
                </a:extLst>
              </a:tr>
              <a:tr h="17834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GB" sz="4400">
                          <a:effectLst/>
                        </a:rPr>
                        <a:t>Union (A ∪ B)</a:t>
                      </a:r>
                      <a:endParaRPr lang="en-IN" sz="4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GB" sz="4400">
                          <a:effectLst/>
                        </a:rPr>
                        <a:t>μ_{A ∪ B}(x) = max(μ_A(x), μ_B(x))</a:t>
                      </a:r>
                      <a:endParaRPr lang="en-IN" sz="4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7498298"/>
                  </a:ext>
                </a:extLst>
              </a:tr>
              <a:tr h="178342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GB" sz="4400">
                          <a:effectLst/>
                        </a:rPr>
                        <a:t>Intersection (A ∩ B)</a:t>
                      </a:r>
                      <a:endParaRPr lang="en-IN" sz="4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GB" sz="4400">
                          <a:effectLst/>
                        </a:rPr>
                        <a:t>μ_{A ∩ B}(x) = min(μ_A(x), μ_B(x))</a:t>
                      </a:r>
                      <a:endParaRPr lang="en-IN" sz="4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474881"/>
                  </a:ext>
                </a:extLst>
              </a:tr>
              <a:tr h="15077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GB" sz="4400">
                          <a:effectLst/>
                        </a:rPr>
                        <a:t>Complement (¬A)</a:t>
                      </a:r>
                      <a:endParaRPr lang="en-IN" sz="44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GB" sz="4400" dirty="0">
                          <a:effectLst/>
                        </a:rPr>
                        <a:t>μ_{¬A}(x) = 1 - </a:t>
                      </a:r>
                      <a:r>
                        <a:rPr lang="en-GB" sz="4400" dirty="0" err="1">
                          <a:effectLst/>
                        </a:rPr>
                        <a:t>μ_A</a:t>
                      </a:r>
                      <a:r>
                        <a:rPr lang="en-GB" sz="4400" dirty="0">
                          <a:effectLst/>
                        </a:rPr>
                        <a:t>(x)</a:t>
                      </a:r>
                      <a:endParaRPr lang="en-IN" sz="44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4100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24058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8450E7-ABF0-E02E-0943-4D24504C00D9}"/>
              </a:ext>
            </a:extLst>
          </p:cNvPr>
          <p:cNvSpPr txBox="1"/>
          <p:nvPr/>
        </p:nvSpPr>
        <p:spPr>
          <a:xfrm>
            <a:off x="1082842" y="2459504"/>
            <a:ext cx="100263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hlinkClick r:id="rId2"/>
              </a:rPr>
              <a:t>https://rahulkumarpahwa.tech/projects/fuzzy-logic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8832590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61592F-7B6C-07AE-64F2-D1BBDFA9BC27}"/>
              </a:ext>
            </a:extLst>
          </p:cNvPr>
          <p:cNvSpPr txBox="1"/>
          <p:nvPr/>
        </p:nvSpPr>
        <p:spPr>
          <a:xfrm>
            <a:off x="2197250" y="2786512"/>
            <a:ext cx="77975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/>
              <a:t>Membership Function</a:t>
            </a:r>
          </a:p>
        </p:txBody>
      </p:sp>
    </p:spTree>
    <p:extLst>
      <p:ext uri="{BB962C8B-B14F-4D97-AF65-F5344CB8AC3E}">
        <p14:creationId xmlns:p14="http://schemas.microsoft.com/office/powerpoint/2010/main" val="14766858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FED8D-704F-3EF6-8B05-9A99ADB9A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A1A1D2-85AC-9F65-0E85-B6111BF5C39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04540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4.png">
            <a:extLst>
              <a:ext uri="{FF2B5EF4-FFF2-40B4-BE49-F238E27FC236}">
                <a16:creationId xmlns:a16="http://schemas.microsoft.com/office/drawing/2014/main" id="{6819384C-ED4B-7894-7D37-3857A2E6D80E}"/>
              </a:ext>
            </a:extLst>
          </p:cNvPr>
          <p:cNvPicPr/>
          <p:nvPr/>
        </p:nvPicPr>
        <p:blipFill>
          <a:blip r:embed="rId2"/>
          <a:srcRect l="12277" t="39172" r="41374" b="1369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1087851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45AEB1-369B-C393-D7F6-282411DE7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6981"/>
            <a:ext cx="12192000" cy="64892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263880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62FD06-F383-D218-A904-79231AD9C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5C1D91-F033-1502-CDF3-95D22ACF2A4A}"/>
              </a:ext>
            </a:extLst>
          </p:cNvPr>
          <p:cNvSpPr txBox="1"/>
          <p:nvPr/>
        </p:nvSpPr>
        <p:spPr>
          <a:xfrm>
            <a:off x="3229896" y="2367171"/>
            <a:ext cx="573220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/>
              <a:t>Composition Of </a:t>
            </a:r>
          </a:p>
          <a:p>
            <a:r>
              <a:rPr lang="en-IN" sz="6600" dirty="0"/>
              <a:t>Fuzzy Relations</a:t>
            </a:r>
          </a:p>
        </p:txBody>
      </p:sp>
    </p:spTree>
    <p:extLst>
      <p:ext uri="{BB962C8B-B14F-4D97-AF65-F5344CB8AC3E}">
        <p14:creationId xmlns:p14="http://schemas.microsoft.com/office/powerpoint/2010/main" val="36664718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403379-773C-0A07-2567-9EB65AD4D3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749A17-EFC3-8C59-C18A-C6B2923F9DF1}"/>
              </a:ext>
            </a:extLst>
          </p:cNvPr>
          <p:cNvSpPr txBox="1"/>
          <p:nvPr/>
        </p:nvSpPr>
        <p:spPr>
          <a:xfrm>
            <a:off x="1260081" y="2875002"/>
            <a:ext cx="103714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/>
              <a:t>Composition </a:t>
            </a:r>
            <a:r>
              <a:rPr lang="en-IN" sz="6600" b="0" i="0" dirty="0">
                <a:solidFill>
                  <a:srgbClr val="111111"/>
                </a:solidFill>
                <a:effectLst/>
                <a:latin typeface="Roboto" panose="02000000000000000000" pitchFamily="2" charset="0"/>
              </a:rPr>
              <a:t>≈ Combination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7979715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9A67DC-2EBF-9638-A507-0931313580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25777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E26838-A9A9-0FC2-1824-32F7638C3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9D0B2-472A-2FEE-AAE4-3FB33BE04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60577"/>
            <a:ext cx="10515600" cy="2852737"/>
          </a:xfrm>
        </p:spPr>
        <p:txBody>
          <a:bodyPr/>
          <a:lstStyle/>
          <a:p>
            <a:pPr algn="ctr"/>
            <a:r>
              <a:rPr lang="en-IN" dirty="0"/>
              <a:t>Let’s Understand This With The Help Of An Example…. </a:t>
            </a:r>
          </a:p>
        </p:txBody>
      </p:sp>
    </p:spTree>
    <p:extLst>
      <p:ext uri="{BB962C8B-B14F-4D97-AF65-F5344CB8AC3E}">
        <p14:creationId xmlns:p14="http://schemas.microsoft.com/office/powerpoint/2010/main" val="41559213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5725E-32C5-D425-594A-CD672330B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A9DA78-7771-3418-0D47-3B532E362E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25" y="1232141"/>
            <a:ext cx="11096750" cy="439371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85B984-24AF-B274-0D8D-D280F661894B}"/>
              </a:ext>
            </a:extLst>
          </p:cNvPr>
          <p:cNvSpPr txBox="1"/>
          <p:nvPr/>
        </p:nvSpPr>
        <p:spPr>
          <a:xfrm>
            <a:off x="1120755" y="5903495"/>
            <a:ext cx="10523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We will Decide the route based upon the road quality.</a:t>
            </a:r>
          </a:p>
        </p:txBody>
      </p:sp>
    </p:spTree>
    <p:extLst>
      <p:ext uri="{BB962C8B-B14F-4D97-AF65-F5344CB8AC3E}">
        <p14:creationId xmlns:p14="http://schemas.microsoft.com/office/powerpoint/2010/main" val="42738222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5F37BBC0-B08C-74DD-8284-9E042FC12F68}"/>
              </a:ext>
            </a:extLst>
          </p:cNvPr>
          <p:cNvSpPr/>
          <p:nvPr/>
        </p:nvSpPr>
        <p:spPr>
          <a:xfrm>
            <a:off x="106415" y="2807370"/>
            <a:ext cx="1957137" cy="1660356"/>
          </a:xfrm>
          <a:prstGeom prst="ellipse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6600" dirty="0">
                <a:solidFill>
                  <a:schemeClr val="tx1"/>
                </a:solidFill>
              </a:rPr>
              <a:t>A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A5B61E7-EFCB-ADBF-1DBF-DB03EEDAB76B}"/>
              </a:ext>
            </a:extLst>
          </p:cNvPr>
          <p:cNvCxnSpPr>
            <a:cxnSpLocks/>
            <a:stCxn id="5" idx="7"/>
            <a:endCxn id="36" idx="1"/>
          </p:cNvCxnSpPr>
          <p:nvPr/>
        </p:nvCxnSpPr>
        <p:spPr>
          <a:xfrm flipV="1">
            <a:off x="1776936" y="1501934"/>
            <a:ext cx="1319189" cy="1548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A7B68EA-2060-D194-90A1-62E4F0EAABEF}"/>
              </a:ext>
            </a:extLst>
          </p:cNvPr>
          <p:cNvCxnSpPr>
            <a:cxnSpLocks/>
            <a:stCxn id="5" idx="5"/>
            <a:endCxn id="38" idx="1"/>
          </p:cNvCxnSpPr>
          <p:nvPr/>
        </p:nvCxnSpPr>
        <p:spPr>
          <a:xfrm>
            <a:off x="1776936" y="4224572"/>
            <a:ext cx="1335231" cy="1229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2D4C5F3-7DE1-EAFC-4CCE-D125F67B61E8}"/>
              </a:ext>
            </a:extLst>
          </p:cNvPr>
          <p:cNvCxnSpPr>
            <a:cxnSpLocks/>
            <a:stCxn id="5" idx="6"/>
            <a:endCxn id="37" idx="1"/>
          </p:cNvCxnSpPr>
          <p:nvPr/>
        </p:nvCxnSpPr>
        <p:spPr>
          <a:xfrm flipV="1">
            <a:off x="2063552" y="3623002"/>
            <a:ext cx="1032573" cy="14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504A832C-FBC3-3CAC-D603-4CB8AE319F4C}"/>
              </a:ext>
            </a:extLst>
          </p:cNvPr>
          <p:cNvSpPr/>
          <p:nvPr/>
        </p:nvSpPr>
        <p:spPr>
          <a:xfrm>
            <a:off x="3096125" y="449178"/>
            <a:ext cx="3946359" cy="210551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dirty="0">
                <a:solidFill>
                  <a:schemeClr val="tx1"/>
                </a:solidFill>
              </a:rPr>
              <a:t>B : 0.8 </a:t>
            </a:r>
          </a:p>
          <a:p>
            <a:pPr algn="ctr"/>
            <a:r>
              <a:rPr lang="en-IN" sz="4000" dirty="0">
                <a:solidFill>
                  <a:schemeClr val="tx1"/>
                </a:solidFill>
              </a:rPr>
              <a:t>(Good </a:t>
            </a:r>
          </a:p>
          <a:p>
            <a:pPr algn="ctr"/>
            <a:r>
              <a:rPr lang="en-IN" sz="4000" dirty="0">
                <a:solidFill>
                  <a:schemeClr val="tx1"/>
                </a:solidFill>
              </a:rPr>
              <a:t> Condition)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0D82D63-CF0E-AC51-B150-FB1BFCEEE3AF}"/>
              </a:ext>
            </a:extLst>
          </p:cNvPr>
          <p:cNvSpPr/>
          <p:nvPr/>
        </p:nvSpPr>
        <p:spPr>
          <a:xfrm>
            <a:off x="3096125" y="2824915"/>
            <a:ext cx="3946359" cy="159617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dirty="0">
                <a:solidFill>
                  <a:schemeClr val="tx1"/>
                </a:solidFill>
              </a:rPr>
              <a:t>D : 0.6</a:t>
            </a:r>
          </a:p>
          <a:p>
            <a:pPr algn="ctr"/>
            <a:r>
              <a:rPr lang="en-IN" sz="4000" dirty="0">
                <a:solidFill>
                  <a:schemeClr val="tx1"/>
                </a:solidFill>
              </a:rPr>
              <a:t>(Not that Good)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0784593-B845-974E-62E9-D64D3B363460}"/>
              </a:ext>
            </a:extLst>
          </p:cNvPr>
          <p:cNvSpPr/>
          <p:nvPr/>
        </p:nvSpPr>
        <p:spPr>
          <a:xfrm>
            <a:off x="3112167" y="4624109"/>
            <a:ext cx="3946359" cy="16603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4000" dirty="0">
                <a:solidFill>
                  <a:schemeClr val="tx1"/>
                </a:solidFill>
              </a:rPr>
              <a:t>E : 0.5 </a:t>
            </a:r>
          </a:p>
          <a:p>
            <a:pPr algn="ctr"/>
            <a:r>
              <a:rPr lang="en-IN" sz="4000" dirty="0">
                <a:solidFill>
                  <a:schemeClr val="tx1"/>
                </a:solidFill>
              </a:rPr>
              <a:t>(May be Good)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21F601EE-BFF7-DF03-E8AD-99209C3711FD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7042484" y="1501933"/>
            <a:ext cx="152987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6E72083A-EB54-2F49-5E52-B55BC5765FA5}"/>
              </a:ext>
            </a:extLst>
          </p:cNvPr>
          <p:cNvCxnSpPr>
            <a:cxnSpLocks/>
          </p:cNvCxnSpPr>
          <p:nvPr/>
        </p:nvCxnSpPr>
        <p:spPr>
          <a:xfrm>
            <a:off x="7026442" y="3639044"/>
            <a:ext cx="1561963" cy="10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E86CB965-4706-D480-D5B8-78C04E60B517}"/>
              </a:ext>
            </a:extLst>
          </p:cNvPr>
          <p:cNvCxnSpPr>
            <a:cxnSpLocks/>
            <a:stCxn id="38" idx="3"/>
          </p:cNvCxnSpPr>
          <p:nvPr/>
        </p:nvCxnSpPr>
        <p:spPr>
          <a:xfrm>
            <a:off x="7058526" y="5454287"/>
            <a:ext cx="15298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213E20E3-3391-4D86-3C6A-9CD38C75D5AB}"/>
              </a:ext>
            </a:extLst>
          </p:cNvPr>
          <p:cNvSpPr/>
          <p:nvPr/>
        </p:nvSpPr>
        <p:spPr>
          <a:xfrm>
            <a:off x="8588405" y="526875"/>
            <a:ext cx="2711116" cy="583528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6600" dirty="0">
                <a:solidFill>
                  <a:schemeClr val="tx1"/>
                </a:solidFill>
              </a:rPr>
              <a:t>			C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5AA1967-F684-A843-E4FF-BEEC71DDC3EF}"/>
              </a:ext>
            </a:extLst>
          </p:cNvPr>
          <p:cNvSpPr txBox="1"/>
          <p:nvPr/>
        </p:nvSpPr>
        <p:spPr>
          <a:xfrm>
            <a:off x="8604447" y="1317267"/>
            <a:ext cx="26950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0.7 (Almost Good)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0F2A562-38F8-AA7D-764C-96A50D68B1A5}"/>
              </a:ext>
            </a:extLst>
          </p:cNvPr>
          <p:cNvSpPr txBox="1"/>
          <p:nvPr/>
        </p:nvSpPr>
        <p:spPr>
          <a:xfrm>
            <a:off x="8572363" y="3047223"/>
            <a:ext cx="18106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tx1"/>
                </a:solidFill>
              </a:rPr>
              <a:t>0.5 </a:t>
            </a:r>
          </a:p>
          <a:p>
            <a:r>
              <a:rPr lang="en-IN" sz="3200" dirty="0">
                <a:solidFill>
                  <a:schemeClr val="tx1"/>
                </a:solidFill>
              </a:rPr>
              <a:t>(May be Good)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628C419-C03D-1389-2ADF-9EE1904A9F66}"/>
              </a:ext>
            </a:extLst>
          </p:cNvPr>
          <p:cNvSpPr txBox="1"/>
          <p:nvPr/>
        </p:nvSpPr>
        <p:spPr>
          <a:xfrm>
            <a:off x="8604447" y="5002124"/>
            <a:ext cx="17785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0.4 (bad)</a:t>
            </a:r>
          </a:p>
        </p:txBody>
      </p:sp>
    </p:spTree>
    <p:extLst>
      <p:ext uri="{BB962C8B-B14F-4D97-AF65-F5344CB8AC3E}">
        <p14:creationId xmlns:p14="http://schemas.microsoft.com/office/powerpoint/2010/main" val="39923843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3E143-F5D5-F23C-8A58-C5B211611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9672D3-6F59-B4E7-D92A-7BA511086363}"/>
              </a:ext>
            </a:extLst>
          </p:cNvPr>
          <p:cNvSpPr txBox="1"/>
          <p:nvPr/>
        </p:nvSpPr>
        <p:spPr>
          <a:xfrm>
            <a:off x="216568" y="657726"/>
            <a:ext cx="117588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/>
              <a:t>Now, The Matrix Representation of these will be: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0BECE70-3F17-B971-45E3-51DFA048EB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0142666"/>
              </p:ext>
            </p:extLst>
          </p:nvPr>
        </p:nvGraphicFramePr>
        <p:xfrm>
          <a:off x="786063" y="2056541"/>
          <a:ext cx="4856748" cy="274491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214187">
                  <a:extLst>
                    <a:ext uri="{9D8B030D-6E8A-4147-A177-3AD203B41FA5}">
                      <a16:colId xmlns:a16="http://schemas.microsoft.com/office/drawing/2014/main" val="3856656253"/>
                    </a:ext>
                  </a:extLst>
                </a:gridCol>
                <a:gridCol w="1214187">
                  <a:extLst>
                    <a:ext uri="{9D8B030D-6E8A-4147-A177-3AD203B41FA5}">
                      <a16:colId xmlns:a16="http://schemas.microsoft.com/office/drawing/2014/main" val="3650641670"/>
                    </a:ext>
                  </a:extLst>
                </a:gridCol>
                <a:gridCol w="1214187">
                  <a:extLst>
                    <a:ext uri="{9D8B030D-6E8A-4147-A177-3AD203B41FA5}">
                      <a16:colId xmlns:a16="http://schemas.microsoft.com/office/drawing/2014/main" val="460536870"/>
                    </a:ext>
                  </a:extLst>
                </a:gridCol>
                <a:gridCol w="1214187">
                  <a:extLst>
                    <a:ext uri="{9D8B030D-6E8A-4147-A177-3AD203B41FA5}">
                      <a16:colId xmlns:a16="http://schemas.microsoft.com/office/drawing/2014/main" val="2727693391"/>
                    </a:ext>
                  </a:extLst>
                </a:gridCol>
              </a:tblGrid>
              <a:tr h="137245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IN" sz="6600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>
                          <a:effectLst/>
                        </a:rPr>
                        <a:t>B</a:t>
                      </a:r>
                      <a:endParaRPr lang="en-IN" sz="6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D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E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8921975"/>
                  </a:ext>
                </a:extLst>
              </a:tr>
              <a:tr h="137245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A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0.8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>
                          <a:effectLst/>
                        </a:rPr>
                        <a:t>0.6</a:t>
                      </a:r>
                      <a:endParaRPr lang="en-IN" sz="6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0.5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127172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D66CBA7-5BB6-707B-E480-0CE85B53DE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1269441"/>
              </p:ext>
            </p:extLst>
          </p:nvPr>
        </p:nvGraphicFramePr>
        <p:xfrm>
          <a:off x="7684167" y="1399803"/>
          <a:ext cx="4034590" cy="4405376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017295">
                  <a:extLst>
                    <a:ext uri="{9D8B030D-6E8A-4147-A177-3AD203B41FA5}">
                      <a16:colId xmlns:a16="http://schemas.microsoft.com/office/drawing/2014/main" val="35572168"/>
                    </a:ext>
                  </a:extLst>
                </a:gridCol>
                <a:gridCol w="2017295">
                  <a:extLst>
                    <a:ext uri="{9D8B030D-6E8A-4147-A177-3AD203B41FA5}">
                      <a16:colId xmlns:a16="http://schemas.microsoft.com/office/drawing/2014/main" val="1910658986"/>
                    </a:ext>
                  </a:extLst>
                </a:gridCol>
              </a:tblGrid>
              <a:tr h="7245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IN" sz="660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>
                          <a:effectLst/>
                        </a:rPr>
                        <a:t>C</a:t>
                      </a:r>
                      <a:endParaRPr lang="en-IN" sz="6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528209"/>
                  </a:ext>
                </a:extLst>
              </a:tr>
              <a:tr h="7245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B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0.7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12812610"/>
                  </a:ext>
                </a:extLst>
              </a:tr>
              <a:tr h="7245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D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0.5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17093783"/>
                  </a:ext>
                </a:extLst>
              </a:tr>
              <a:tr h="72452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>
                          <a:effectLst/>
                        </a:rPr>
                        <a:t>E</a:t>
                      </a:r>
                      <a:endParaRPr lang="en-IN" sz="660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6600" dirty="0">
                          <a:effectLst/>
                        </a:rPr>
                        <a:t>0.4</a:t>
                      </a:r>
                      <a:endParaRPr lang="en-IN" sz="6600" dirty="0">
                        <a:effectLst/>
                        <a:latin typeface="Arial" panose="020B0604020202020204" pitchFamily="34" charset="0"/>
                        <a:ea typeface="Arial" panose="020B0604020202020204" pitchFamily="34" charset="0"/>
                      </a:endParaRPr>
                    </a:p>
                  </a:txBody>
                  <a:tcPr marL="9525" marR="9525" marT="9525" marB="952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30410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77897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78A2D-5B7F-3A38-C9AD-D46FB68FE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EC9363-1694-6E12-7997-0FDD155182E8}"/>
              </a:ext>
            </a:extLst>
          </p:cNvPr>
          <p:cNvSpPr txBox="1"/>
          <p:nvPr/>
        </p:nvSpPr>
        <p:spPr>
          <a:xfrm>
            <a:off x="2481353" y="285135"/>
            <a:ext cx="7606545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IN" sz="2600" dirty="0"/>
              <a:t>Max-Min Composition 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/>
              <a:t>For A → B → C: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First link (A → B): 0.8 (from R₁).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Second link (B → C): 0.7 (from R₂).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Minimum = min(0.8, 0.7) = 0.7.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/>
              <a:t>For A → D → C: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First link (A → D): 0.6 (from R₁).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Second link (D → C): 0.5 (from R₂).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Minimum = min(0.6, 0.5) = 0.5.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/>
              <a:t>For A → E → C: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First link (A → E): 0.5 (from R₁).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Second link (E → C): 0.4 (from R₂).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Minimum = min(0.5, 0.4) = 0.4.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600" dirty="0"/>
              <a:t>Maximum value of all minimums: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600" dirty="0"/>
              <a:t>max(0.7, 0.5, 0.4) = 0.7.</a:t>
            </a:r>
          </a:p>
          <a:p>
            <a:pPr lvl="1"/>
            <a:r>
              <a:rPr lang="en-IN" sz="2600" dirty="0">
                <a:highlight>
                  <a:srgbClr val="C0C0C0"/>
                </a:highlight>
              </a:rPr>
              <a:t>Best route: A → B → C, with a fuzzy value of 0.7.</a:t>
            </a:r>
          </a:p>
        </p:txBody>
      </p:sp>
    </p:spTree>
    <p:extLst>
      <p:ext uri="{BB962C8B-B14F-4D97-AF65-F5344CB8AC3E}">
        <p14:creationId xmlns:p14="http://schemas.microsoft.com/office/powerpoint/2010/main" val="9046637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B3EA69-5901-58D0-EA82-D0B687F1D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9A529C7-1BE6-5C29-8A6B-1C7344612265}"/>
              </a:ext>
            </a:extLst>
          </p:cNvPr>
          <p:cNvSpPr txBox="1"/>
          <p:nvPr/>
        </p:nvSpPr>
        <p:spPr>
          <a:xfrm>
            <a:off x="3048000" y="1508009"/>
            <a:ext cx="851835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dirty="0"/>
              <a:t>Max-Product Composition: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For A → B → C: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Product = 0.8 × 0.7 = 0.56.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For A → D → C: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Product = 0.6 × 0.5 = 0.3.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For A → E → C: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Product = 0.5 × 0.4 = 0.2.</a:t>
            </a:r>
          </a:p>
          <a:p>
            <a:r>
              <a:rPr lang="en-US" sz="2800" dirty="0">
                <a:highlight>
                  <a:srgbClr val="C0C0C0"/>
                </a:highlight>
              </a:rPr>
              <a:t>Best route: A → B → C, with a fuzzy value of 0.56.</a:t>
            </a:r>
          </a:p>
        </p:txBody>
      </p:sp>
    </p:spTree>
    <p:extLst>
      <p:ext uri="{BB962C8B-B14F-4D97-AF65-F5344CB8AC3E}">
        <p14:creationId xmlns:p14="http://schemas.microsoft.com/office/powerpoint/2010/main" val="1390707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FA032-6FA4-4EA0-6E55-46A2BE1B9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7.png">
            <a:extLst>
              <a:ext uri="{FF2B5EF4-FFF2-40B4-BE49-F238E27FC236}">
                <a16:creationId xmlns:a16="http://schemas.microsoft.com/office/drawing/2014/main" id="{65E19E8F-9FFB-4C83-3E0B-A9FB5A4518B0}"/>
              </a:ext>
            </a:extLst>
          </p:cNvPr>
          <p:cNvPicPr/>
          <p:nvPr/>
        </p:nvPicPr>
        <p:blipFill>
          <a:blip r:embed="rId2"/>
          <a:srcRect l="12292" t="37227" r="41029" b="18801"/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445526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76761C4-2271-553B-F947-DD9682B4F131}"/>
              </a:ext>
            </a:extLst>
          </p:cNvPr>
          <p:cNvSpPr txBox="1"/>
          <p:nvPr/>
        </p:nvSpPr>
        <p:spPr>
          <a:xfrm>
            <a:off x="2021306" y="850263"/>
            <a:ext cx="8999620" cy="54973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IN" sz="4400" dirty="0"/>
              <a:t>The composition result tells us the overall quality of the route from City A to City C, considering intermediate cities. This can help decide which route to take when there are multiple options, ensuring the smoothest journey.</a:t>
            </a:r>
          </a:p>
        </p:txBody>
      </p:sp>
    </p:spTree>
    <p:extLst>
      <p:ext uri="{BB962C8B-B14F-4D97-AF65-F5344CB8AC3E}">
        <p14:creationId xmlns:p14="http://schemas.microsoft.com/office/powerpoint/2010/main" val="10103454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C84FF-C776-9E6A-D60D-CFBE3C72536F}"/>
              </a:ext>
            </a:extLst>
          </p:cNvPr>
          <p:cNvSpPr txBox="1"/>
          <p:nvPr/>
        </p:nvSpPr>
        <p:spPr>
          <a:xfrm>
            <a:off x="3842084" y="2828835"/>
            <a:ext cx="4507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626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23DAE-AF06-BE8A-A4EC-4E02A0358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88F69-8E30-FA15-921D-C5E4BDD35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But Still I don’t get the meaning of Fuzzy Logic Completely?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D826C9-2295-1F27-EAD8-CC0BB6340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dirty="0"/>
              <a:t>So, I Google the word Completely.</a:t>
            </a:r>
          </a:p>
        </p:txBody>
      </p:sp>
    </p:spTree>
    <p:extLst>
      <p:ext uri="{BB962C8B-B14F-4D97-AF65-F5344CB8AC3E}">
        <p14:creationId xmlns:p14="http://schemas.microsoft.com/office/powerpoint/2010/main" val="3455024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48406-957F-4F5F-7769-B1ED18C6E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ng">
            <a:extLst>
              <a:ext uri="{FF2B5EF4-FFF2-40B4-BE49-F238E27FC236}">
                <a16:creationId xmlns:a16="http://schemas.microsoft.com/office/drawing/2014/main" id="{364E0BE1-5A68-CA1E-8453-07A75472C553}"/>
              </a:ext>
            </a:extLst>
          </p:cNvPr>
          <p:cNvPicPr/>
          <p:nvPr/>
        </p:nvPicPr>
        <p:blipFill>
          <a:blip r:embed="rId2"/>
          <a:srcRect l="11794" t="25958" r="39700" b="36283"/>
          <a:stretch>
            <a:fillRect/>
          </a:stretch>
        </p:blipFill>
        <p:spPr>
          <a:xfrm>
            <a:off x="-1" y="0"/>
            <a:ext cx="12352421" cy="6858000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037449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0C1CD-E53B-0530-69E4-CA26E6F9C9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1694F-57DB-742A-9ECD-4219B6C22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But How Does Computer Behave Like Human Brain?</a:t>
            </a:r>
          </a:p>
        </p:txBody>
      </p:sp>
    </p:spTree>
    <p:extLst>
      <p:ext uri="{BB962C8B-B14F-4D97-AF65-F5344CB8AC3E}">
        <p14:creationId xmlns:p14="http://schemas.microsoft.com/office/powerpoint/2010/main" val="4074231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A3715A-FEEE-CC47-A19B-CD188AA6C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E1886-6F06-022A-EE94-EB157BC28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Let’s Understand This With The Help Of An Example…. </a:t>
            </a:r>
          </a:p>
        </p:txBody>
      </p:sp>
    </p:spTree>
    <p:extLst>
      <p:ext uri="{BB962C8B-B14F-4D97-AF65-F5344CB8AC3E}">
        <p14:creationId xmlns:p14="http://schemas.microsoft.com/office/powerpoint/2010/main" val="1817040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F940F-DF19-A84E-A78F-FC456CC88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85685-5D4E-FDDB-C42D-A61DAF84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88331"/>
            <a:ext cx="10515600" cy="1081338"/>
          </a:xfrm>
        </p:spPr>
        <p:txBody>
          <a:bodyPr>
            <a:normAutofit/>
          </a:bodyPr>
          <a:lstStyle/>
          <a:p>
            <a:r>
              <a:rPr lang="en-IN" sz="6000" dirty="0"/>
              <a:t>How many of you use Instagram?</a:t>
            </a:r>
          </a:p>
        </p:txBody>
      </p:sp>
    </p:spTree>
    <p:extLst>
      <p:ext uri="{BB962C8B-B14F-4D97-AF65-F5344CB8AC3E}">
        <p14:creationId xmlns:p14="http://schemas.microsoft.com/office/powerpoint/2010/main" val="1429534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213</TotalTime>
  <Words>749</Words>
  <Application>Microsoft Office PowerPoint</Application>
  <PresentationFormat>Widescreen</PresentationFormat>
  <Paragraphs>95</Paragraphs>
  <Slides>41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Consolas</vt:lpstr>
      <vt:lpstr>Roboto</vt:lpstr>
      <vt:lpstr>Office Theme</vt:lpstr>
      <vt:lpstr>FUZZY LOGIC</vt:lpstr>
      <vt:lpstr>What is the easiest way to get the meaning of Fuzzy Logic?</vt:lpstr>
      <vt:lpstr>PowerPoint Presentation</vt:lpstr>
      <vt:lpstr>PowerPoint Presentation</vt:lpstr>
      <vt:lpstr>But Still I don’t get the meaning of Fuzzy Logic Completely?</vt:lpstr>
      <vt:lpstr>PowerPoint Presentation</vt:lpstr>
      <vt:lpstr>But How Does Computer Behave Like Human Brain?</vt:lpstr>
      <vt:lpstr>Let’s Understand This With The Help Of An Example…. </vt:lpstr>
      <vt:lpstr>How many of you use Instagram?</vt:lpstr>
      <vt:lpstr>       My IG Algo Knows: 1. Rahul Likes 90% cat videos.  2. Rahul Likes 70% memes. 3. Rahul Likes 80% food videos.    So, It Show Me:</vt:lpstr>
      <vt:lpstr>PowerPoint Presentation</vt:lpstr>
      <vt:lpstr>Now, When IG wants to push a new Reel or Pic, then It needs to think what to show? Right!</vt:lpstr>
      <vt:lpstr>PowerPoint Presentation</vt:lpstr>
      <vt:lpstr>    And Based Upon the %age it shows me the Reel like a cat video having food and a meme.</vt:lpstr>
      <vt:lpstr>PowerPoint Presentation</vt:lpstr>
      <vt:lpstr>    But now the new question that comes to my mind is how we got the %age right?  </vt:lpstr>
      <vt:lpstr>PowerPoint Presentation</vt:lpstr>
      <vt:lpstr>Fuzzy Set</vt:lpstr>
      <vt:lpstr>PowerPoint Presentation</vt:lpstr>
      <vt:lpstr>PowerPoint Presentation</vt:lpstr>
      <vt:lpstr>PowerPoint Presentation</vt:lpstr>
      <vt:lpstr>Fuzzy Set (Similair to Crisp)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Let’s Understand This With The Help Of An Example….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 Kumar</dc:creator>
  <cp:lastModifiedBy>Rahul Kumar</cp:lastModifiedBy>
  <cp:revision>8</cp:revision>
  <dcterms:created xsi:type="dcterms:W3CDTF">2025-03-31T02:31:23Z</dcterms:created>
  <dcterms:modified xsi:type="dcterms:W3CDTF">2025-04-01T19:19:59Z</dcterms:modified>
</cp:coreProperties>
</file>

<file path=docProps/thumbnail.jpeg>
</file>